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478" r:id="rId2"/>
    <p:sldId id="479" r:id="rId3"/>
    <p:sldId id="354" r:id="rId4"/>
    <p:sldId id="481" r:id="rId5"/>
    <p:sldId id="482" r:id="rId6"/>
    <p:sldId id="355" r:id="rId7"/>
    <p:sldId id="356" r:id="rId8"/>
    <p:sldId id="366" r:id="rId9"/>
    <p:sldId id="357" r:id="rId10"/>
    <p:sldId id="358" r:id="rId11"/>
    <p:sldId id="359" r:id="rId12"/>
    <p:sldId id="360" r:id="rId13"/>
    <p:sldId id="376" r:id="rId14"/>
    <p:sldId id="361" r:id="rId15"/>
    <p:sldId id="362" r:id="rId16"/>
    <p:sldId id="483" r:id="rId17"/>
  </p:sldIdLst>
  <p:sldSz cx="9144000" cy="6858000" type="screen4x3"/>
  <p:notesSz cx="6858000" cy="9117013"/>
  <p:defaultTextStyle>
    <a:defPPr>
      <a:defRPr lang="pt-BR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Tahoma" panose="020B060403050404020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5" d="100"/>
          <a:sy n="85" d="100"/>
        </p:scale>
        <p:origin x="155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56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56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59813"/>
            <a:ext cx="2971800" cy="4556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59813"/>
            <a:ext cx="2971800" cy="45561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/>
          <a:p>
            <a:pPr lvl="0" algn="r" eaLnBrk="1" fontAlgn="base" hangingPunct="1"/>
            <a:fld id="{9A0DB2DC-4C9A-4742-B13C-FB6460FD3503}" type="slidenum">
              <a:rPr lang="pt-BR" sz="1200" strike="noStrike" noProof="1" dirty="0">
                <a:latin typeface="Arial" panose="020B0604020202020204" pitchFamily="34" charset="0"/>
                <a:ea typeface="+mn-ea"/>
                <a:cs typeface="+mn-cs"/>
              </a:rPr>
              <a:t>‹nº›</a:t>
            </a:fld>
            <a:endParaRPr lang="pt-BR" sz="1200" strike="noStrike" noProof="1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60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60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70B395-2DD1-4E0C-AD7F-C33E717CE14B}" type="datetimeFigureOut">
              <a:rPr lang="pt-BR" smtClean="0"/>
              <a:t>15/10/2025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702159" y="1136184"/>
            <a:ext cx="5453683" cy="306769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74308"/>
            <a:ext cx="5486400" cy="357897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33420"/>
            <a:ext cx="2971800" cy="4560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33420"/>
            <a:ext cx="2971800" cy="4560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666332-D461-43D9-A1C1-8FF0295CCEC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2051" name="Group 3"/>
            <p:cNvGrpSpPr/>
            <p:nvPr/>
          </p:nvGrpSpPr>
          <p:grpSpPr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32" name="Freeform 4"/>
              <p:cNvSpPr/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33" name="Freeform 5"/>
              <p:cNvSpPr/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22" name="Freeform 6"/>
            <p:cNvSpPr/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charset="0"/>
                <a:ea typeface="+mn-ea"/>
                <a:cs typeface="+mn-cs"/>
              </a:endParaRPr>
            </a:p>
          </p:txBody>
        </p:sp>
        <p:sp>
          <p:nvSpPr>
            <p:cNvPr id="23" name="Freeform 7"/>
            <p:cNvSpPr/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charset="0"/>
                <a:ea typeface="+mn-ea"/>
                <a:cs typeface="+mn-cs"/>
              </a:endParaRPr>
            </a:p>
          </p:txBody>
        </p:sp>
        <p:sp>
          <p:nvSpPr>
            <p:cNvPr id="24" name="Freeform 8"/>
            <p:cNvSpPr/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charset="0"/>
                <a:ea typeface="+mn-ea"/>
                <a:cs typeface="+mn-cs"/>
              </a:endParaRPr>
            </a:p>
          </p:txBody>
        </p:sp>
        <p:grpSp>
          <p:nvGrpSpPr>
            <p:cNvPr id="2057" name="Group 9"/>
            <p:cNvGrpSpPr/>
            <p:nvPr/>
          </p:nvGrpSpPr>
          <p:grpSpPr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26" name="Freeform 10"/>
              <p:cNvSpPr/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27" name="Freeform 11"/>
              <p:cNvSpPr/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28" name="Freeform 12"/>
              <p:cNvSpPr/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29" name="Freeform 13"/>
              <p:cNvSpPr/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30" name="Freeform 14"/>
              <p:cNvSpPr/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31" name="Freeform 15"/>
              <p:cNvSpPr/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9472" name="Rectangle 16"/>
          <p:cNvSpPr>
            <a:spLocks noGrp="1" noChangeArrowheads="1"/>
          </p:cNvSpPr>
          <p:nvPr>
            <p:ph type="ctrTitle" sz="quarter" hasCustomPrompt="1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pPr fontAlgn="base"/>
            <a:r>
              <a:rPr lang="pt-BR" strike="noStrike" noProof="1"/>
              <a:t>Clique para editar o estilo do título mestre</a:t>
            </a:r>
          </a:p>
        </p:txBody>
      </p:sp>
      <p:sp>
        <p:nvSpPr>
          <p:cNvPr id="19473" name="Rectangle 17"/>
          <p:cNvSpPr>
            <a:spLocks noGrp="1" noChangeArrowheads="1"/>
          </p:cNvSpPr>
          <p:nvPr>
            <p:ph type="subTitle" sz="quarter" idx="1" hasCustomPrompt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/>
            </a:lvl1pPr>
          </a:lstStyle>
          <a:p>
            <a:pPr fontAlgn="base"/>
            <a:r>
              <a:rPr lang="pt-BR" strike="noStrike" noProof="1"/>
              <a:t>Clique para editar o estilo do subtítulo mestre</a:t>
            </a:r>
          </a:p>
        </p:txBody>
      </p:sp>
      <p:sp>
        <p:nvSpPr>
          <p:cNvPr id="34" name="Rectangle 18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35" name="Rectangle 1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36" name="Rectangle 2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algn="r" fontAlgn="base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base"/>
            <a:r>
              <a:rPr lang="pt-BR" strike="noStrike" noProof="1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 fontAlgn="base"/>
            <a:r>
              <a:rPr lang="pt-BR" strike="noStrike" noProof="1"/>
              <a:t>Clique para editar os estilos do texto mestre</a:t>
            </a:r>
          </a:p>
          <a:p>
            <a:pPr lvl="1" fontAlgn="base"/>
            <a:r>
              <a:rPr lang="pt-BR" strike="noStrike" noProof="1"/>
              <a:t>Segundo nível</a:t>
            </a:r>
          </a:p>
          <a:p>
            <a:pPr lvl="2" fontAlgn="base"/>
            <a:r>
              <a:rPr lang="pt-BR" strike="noStrike" noProof="1"/>
              <a:t>Terceiro nível</a:t>
            </a:r>
          </a:p>
          <a:p>
            <a:pPr lvl="3" fontAlgn="base"/>
            <a:r>
              <a:rPr lang="pt-BR" strike="noStrike" noProof="1"/>
              <a:t>Quarto nível</a:t>
            </a:r>
          </a:p>
          <a:p>
            <a:pPr lvl="4" fontAlgn="base"/>
            <a:r>
              <a:rPr lang="pt-BR" strike="noStrike" noProof="1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  <a:latin typeface="Tahoma" panose="020B060403050404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 hasCustomPrompt="1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pPr fontAlgn="base"/>
            <a:r>
              <a:rPr lang="pt-BR" strike="noStrike" noProof="1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 hasCustomPrompt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 fontAlgn="base"/>
            <a:r>
              <a:rPr lang="pt-BR" strike="noStrike" noProof="1"/>
              <a:t>Clique para editar os estilos do texto mestre</a:t>
            </a:r>
          </a:p>
          <a:p>
            <a:pPr lvl="1" fontAlgn="base"/>
            <a:r>
              <a:rPr lang="pt-BR" strike="noStrike" noProof="1"/>
              <a:t>Segundo nível</a:t>
            </a:r>
          </a:p>
          <a:p>
            <a:pPr lvl="2" fontAlgn="base"/>
            <a:r>
              <a:rPr lang="pt-BR" strike="noStrike" noProof="1"/>
              <a:t>Terceiro nível</a:t>
            </a:r>
          </a:p>
          <a:p>
            <a:pPr lvl="3" fontAlgn="base"/>
            <a:r>
              <a:rPr lang="pt-BR" strike="noStrike" noProof="1"/>
              <a:t>Quarto nível</a:t>
            </a:r>
          </a:p>
          <a:p>
            <a:pPr lvl="4" fontAlgn="base"/>
            <a:r>
              <a:rPr lang="pt-BR" strike="noStrike" noProof="1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  <a:latin typeface="Tahoma" panose="020B060403050404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base"/>
            <a:r>
              <a:rPr lang="pt-BR" strike="noStrike" noProof="1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fontAlgn="base"/>
            <a:r>
              <a:rPr lang="pt-BR" strike="noStrike" noProof="1"/>
              <a:t>Clique para editar os estilos do texto mestre</a:t>
            </a:r>
          </a:p>
          <a:p>
            <a:pPr lvl="1" fontAlgn="base"/>
            <a:r>
              <a:rPr lang="pt-BR" strike="noStrike" noProof="1"/>
              <a:t>Segundo nível</a:t>
            </a:r>
          </a:p>
          <a:p>
            <a:pPr lvl="2" fontAlgn="base"/>
            <a:r>
              <a:rPr lang="pt-BR" strike="noStrike" noProof="1"/>
              <a:t>Terceiro nível</a:t>
            </a:r>
          </a:p>
          <a:p>
            <a:pPr lvl="3" fontAlgn="base"/>
            <a:r>
              <a:rPr lang="pt-BR" strike="noStrike" noProof="1"/>
              <a:t>Quarto nível</a:t>
            </a:r>
          </a:p>
          <a:p>
            <a:pPr lvl="4" fontAlgn="base"/>
            <a:r>
              <a:rPr lang="pt-BR" strike="noStrike" noProof="1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  <a:latin typeface="Tahoma" panose="020B060403050404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 fontAlgn="base"/>
            <a:r>
              <a:rPr lang="pt-BR" strike="noStrike" noProof="1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fontAlgn="base"/>
            <a:r>
              <a:rPr lang="pt-BR" strike="noStrike" noProof="1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  <a:latin typeface="Tahoma" panose="020B060403050404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base"/>
            <a:r>
              <a:rPr lang="pt-BR" strike="noStrike" noProof="1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 hasCustomPrompt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pt-BR" strike="noStrike" noProof="1"/>
              <a:t>Clique para editar os estilos do texto mestre</a:t>
            </a:r>
          </a:p>
          <a:p>
            <a:pPr lvl="1" fontAlgn="base"/>
            <a:r>
              <a:rPr lang="pt-BR" strike="noStrike" noProof="1"/>
              <a:t>Segundo nível</a:t>
            </a:r>
          </a:p>
          <a:p>
            <a:pPr lvl="2" fontAlgn="base"/>
            <a:r>
              <a:rPr lang="pt-BR" strike="noStrike" noProof="1"/>
              <a:t>Terceiro nível</a:t>
            </a:r>
          </a:p>
          <a:p>
            <a:pPr lvl="3" fontAlgn="base"/>
            <a:r>
              <a:rPr lang="pt-BR" strike="noStrike" noProof="1"/>
              <a:t>Quarto nível</a:t>
            </a:r>
          </a:p>
          <a:p>
            <a:pPr lvl="4" fontAlgn="base"/>
            <a:r>
              <a:rPr lang="pt-BR" strike="noStrike" noProof="1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fontAlgn="base"/>
            <a:r>
              <a:rPr lang="pt-BR" strike="noStrike" noProof="1"/>
              <a:t>Clique para editar os estilos do texto mestre</a:t>
            </a:r>
          </a:p>
          <a:p>
            <a:pPr lvl="1" fontAlgn="base"/>
            <a:r>
              <a:rPr lang="pt-BR" strike="noStrike" noProof="1"/>
              <a:t>Segundo nível</a:t>
            </a:r>
          </a:p>
          <a:p>
            <a:pPr lvl="2" fontAlgn="base"/>
            <a:r>
              <a:rPr lang="pt-BR" strike="noStrike" noProof="1"/>
              <a:t>Terceiro nível</a:t>
            </a:r>
          </a:p>
          <a:p>
            <a:pPr lvl="3" fontAlgn="base"/>
            <a:r>
              <a:rPr lang="pt-BR" strike="noStrike" noProof="1"/>
              <a:t>Quarto nível</a:t>
            </a:r>
          </a:p>
          <a:p>
            <a:pPr lvl="4" fontAlgn="base"/>
            <a:r>
              <a:rPr lang="pt-BR" strike="noStrike" noProof="1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  <a:latin typeface="Tahoma" panose="020B060403050404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pPr fontAlgn="base"/>
            <a:r>
              <a:rPr lang="pt-BR" strike="noStrike" noProof="1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pt-BR" strike="noStrike" noProof="1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pt-BR" strike="noStrike" noProof="1"/>
              <a:t>Clique para editar os estilos do texto mestre</a:t>
            </a:r>
          </a:p>
          <a:p>
            <a:pPr lvl="1" fontAlgn="base"/>
            <a:r>
              <a:rPr lang="pt-BR" strike="noStrike" noProof="1"/>
              <a:t>Segundo nível</a:t>
            </a:r>
          </a:p>
          <a:p>
            <a:pPr lvl="2" fontAlgn="base"/>
            <a:r>
              <a:rPr lang="pt-BR" strike="noStrike" noProof="1"/>
              <a:t>Terceiro nível</a:t>
            </a:r>
          </a:p>
          <a:p>
            <a:pPr lvl="3" fontAlgn="base"/>
            <a:r>
              <a:rPr lang="pt-BR" strike="noStrike" noProof="1"/>
              <a:t>Quarto nível</a:t>
            </a:r>
          </a:p>
          <a:p>
            <a:pPr lvl="4" fontAlgn="base"/>
            <a:r>
              <a:rPr lang="pt-BR" strike="noStrike" noProof="1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base"/>
            <a:r>
              <a:rPr lang="pt-BR" strike="noStrike" noProof="1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fontAlgn="base"/>
            <a:r>
              <a:rPr lang="pt-BR" strike="noStrike" noProof="1"/>
              <a:t>Clique para editar os estilos do texto mestre</a:t>
            </a:r>
          </a:p>
          <a:p>
            <a:pPr lvl="1" fontAlgn="base"/>
            <a:r>
              <a:rPr lang="pt-BR" strike="noStrike" noProof="1"/>
              <a:t>Segundo nível</a:t>
            </a:r>
          </a:p>
          <a:p>
            <a:pPr lvl="2" fontAlgn="base"/>
            <a:r>
              <a:rPr lang="pt-BR" strike="noStrike" noProof="1"/>
              <a:t>Terceiro nível</a:t>
            </a:r>
          </a:p>
          <a:p>
            <a:pPr lvl="3" fontAlgn="base"/>
            <a:r>
              <a:rPr lang="pt-BR" strike="noStrike" noProof="1"/>
              <a:t>Quarto nível</a:t>
            </a:r>
          </a:p>
          <a:p>
            <a:pPr lvl="4" fontAlgn="base"/>
            <a:r>
              <a:rPr lang="pt-BR" strike="noStrike" noProof="1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  <a:latin typeface="Tahoma" panose="020B060403050404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pPr fontAlgn="base"/>
            <a:r>
              <a:rPr lang="pt-BR" strike="noStrike" noProof="1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  <a:latin typeface="Tahoma" panose="020B060403050404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  <a:latin typeface="Tahoma" panose="020B060403050404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pt-BR" strike="noStrike" noProof="1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fontAlgn="base"/>
            <a:r>
              <a:rPr lang="pt-BR" strike="noStrike" noProof="1"/>
              <a:t>Clique para editar os estilos do texto mestre</a:t>
            </a:r>
          </a:p>
          <a:p>
            <a:pPr lvl="1" fontAlgn="base"/>
            <a:r>
              <a:rPr lang="pt-BR" strike="noStrike" noProof="1"/>
              <a:t>Segundo nível</a:t>
            </a:r>
          </a:p>
          <a:p>
            <a:pPr lvl="2" fontAlgn="base"/>
            <a:r>
              <a:rPr lang="pt-BR" strike="noStrike" noProof="1"/>
              <a:t>Terceiro nível</a:t>
            </a:r>
          </a:p>
          <a:p>
            <a:pPr lvl="3" fontAlgn="base"/>
            <a:r>
              <a:rPr lang="pt-BR" strike="noStrike" noProof="1"/>
              <a:t>Quarto nível</a:t>
            </a:r>
          </a:p>
          <a:p>
            <a:pPr lvl="4" fontAlgn="base"/>
            <a:r>
              <a:rPr lang="pt-BR" strike="noStrike" noProof="1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pt-BR" strike="noStrike" noProof="1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  <a:latin typeface="Tahoma" panose="020B060403050404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 fontAlgn="base"/>
            <a:r>
              <a:rPr lang="pt-BR" strike="noStrike" noProof="1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pt-BR" sz="3200" b="0" i="0" u="none" strike="noStrike" kern="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fontAlgn="base"/>
            <a:r>
              <a:rPr lang="pt-BR" strike="noStrike" noProof="1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eaLnBrk="1" fontAlgn="base" hangingPunct="1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  <a:latin typeface="Tahoma" panose="020B060403050404020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/>
          <p:nvPr/>
        </p:nvGrpSpPr>
        <p:grpSpPr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8435" name="Freeform 3"/>
            <p:cNvSpPr/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charset="0"/>
                <a:ea typeface="+mn-ea"/>
                <a:cs typeface="+mn-cs"/>
              </a:endParaRPr>
            </a:p>
          </p:txBody>
        </p:sp>
        <p:sp>
          <p:nvSpPr>
            <p:cNvPr id="18436" name="Freeform 4"/>
            <p:cNvSpPr/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</a:ln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pt-BR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ahoma" panose="020B0604030504040204" charset="0"/>
                <a:ea typeface="+mn-ea"/>
                <a:cs typeface="+mn-cs"/>
              </a:endParaRPr>
            </a:p>
          </p:txBody>
        </p:sp>
        <p:grpSp>
          <p:nvGrpSpPr>
            <p:cNvPr id="1029" name="Group 5"/>
            <p:cNvGrpSpPr/>
            <p:nvPr userDrawn="1"/>
          </p:nvGrpSpPr>
          <p:grpSpPr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8438" name="Freeform 6"/>
              <p:cNvSpPr/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18439" name="Freeform 7"/>
              <p:cNvSpPr/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18440" name="Freeform 8"/>
              <p:cNvSpPr/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18441" name="Freeform 9"/>
              <p:cNvSpPr/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18442" name="Freeform 10"/>
              <p:cNvSpPr/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18443" name="Freeform 11"/>
              <p:cNvSpPr/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18444" name="Freeform 12"/>
              <p:cNvSpPr/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18445" name="Freeform 13"/>
              <p:cNvSpPr/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  <p:sp>
            <p:nvSpPr>
              <p:cNvPr id="18446" name="Freeform 14"/>
              <p:cNvSpPr/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</a:ln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pt-BR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Tahoma" panose="020B060403050404020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8447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ctr" anchorCtr="0" compatLnSpc="1"/>
          <a:lstStyle/>
          <a:p>
            <a:pPr lvl="0" fontAlgn="base"/>
            <a:r>
              <a:rPr lang="pt-BR" strike="noStrike" noProof="1"/>
              <a:t>Clique para editar o estilo do título mestre</a:t>
            </a:r>
          </a:p>
        </p:txBody>
      </p:sp>
      <p:sp>
        <p:nvSpPr>
          <p:cNvPr id="18448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 fontAlgn="base"/>
            <a:r>
              <a:rPr lang="pt-BR" strike="noStrike" noProof="1"/>
              <a:t>Clique para editar os estilos do texto mestre</a:t>
            </a:r>
          </a:p>
          <a:p>
            <a:pPr lvl="1" fontAlgn="base"/>
            <a:r>
              <a:rPr lang="pt-BR" strike="noStrike" noProof="1"/>
              <a:t>Segundo nível</a:t>
            </a:r>
          </a:p>
          <a:p>
            <a:pPr lvl="2" fontAlgn="base"/>
            <a:r>
              <a:rPr lang="pt-BR" strike="noStrike" noProof="1"/>
              <a:t>Terceiro nível</a:t>
            </a:r>
          </a:p>
          <a:p>
            <a:pPr lvl="3" fontAlgn="base"/>
            <a:r>
              <a:rPr lang="pt-BR" strike="noStrike" noProof="1"/>
              <a:t>Quarto nível</a:t>
            </a:r>
          </a:p>
          <a:p>
            <a:pPr lvl="4" fontAlgn="base"/>
            <a:r>
              <a:rPr lang="pt-BR" strike="noStrike" noProof="1"/>
              <a:t>Quinto nível</a:t>
            </a:r>
          </a:p>
        </p:txBody>
      </p:sp>
      <p:sp>
        <p:nvSpPr>
          <p:cNvPr id="18449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18450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pt-BR" sz="10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ahoma" panose="020B0604030504040204" charset="0"/>
              <a:ea typeface="+mn-ea"/>
              <a:cs typeface="+mn-cs"/>
            </a:endParaRPr>
          </a:p>
        </p:txBody>
      </p:sp>
      <p:sp>
        <p:nvSpPr>
          <p:cNvPr id="18451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000"/>
            </a:lvl1pPr>
          </a:lstStyle>
          <a:p>
            <a:pPr lvl="0" eaLnBrk="1" fontAlgn="base" hangingPunct="1"/>
            <a:fld id="{9A0DB2DC-4C9A-4742-B13C-FB6460FD3503}" type="slidenum">
              <a:rPr lang="pt-BR" strike="noStrike" noProof="1" dirty="0">
                <a:effectLst>
                  <a:outerShdw blurRad="38100" dist="38100" dir="2700000">
                    <a:srgbClr val="000000"/>
                  </a:outerShdw>
                </a:effectLst>
                <a:latin typeface="Tahoma" panose="020B0604030504040204" charset="0"/>
                <a:ea typeface="+mn-ea"/>
                <a:cs typeface="+mn-cs"/>
              </a:rPr>
              <a:t>‹nº›</a:t>
            </a:fld>
            <a:endParaRPr lang="pt-BR" strike="noStrike" noProof="1">
              <a:effectLst>
                <a:outerShdw blurRad="38100" dist="38100" dir="2700000">
                  <a:srgbClr val="000000"/>
                </a:outerShdw>
              </a:effectLst>
              <a:latin typeface="Tahoma" panose="020B0604030504040204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anose="020B060403050404020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4D5D471-91EC-5D9F-7BF5-CE80DA0A7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616" y="1"/>
            <a:ext cx="7543800" cy="1196752"/>
          </a:xfrm>
        </p:spPr>
        <p:txBody>
          <a:bodyPr/>
          <a:lstStyle/>
          <a:p>
            <a:r>
              <a:rPr lang="pt-BR" sz="2000" i="1" dirty="0"/>
              <a:t>“A mente é outra coisa que o cérebro ou qualquer parte mais sutil da sua substância” . </a:t>
            </a:r>
            <a:r>
              <a:rPr lang="pt-BR" sz="2000" dirty="0"/>
              <a:t>O que é a Ideia</a:t>
            </a:r>
            <a:br>
              <a:rPr lang="pt-BR" dirty="0"/>
            </a:br>
            <a:r>
              <a:rPr lang="pt-BR" sz="2400" dirty="0"/>
              <a:t>GW LEIBNIZ</a:t>
            </a:r>
          </a:p>
        </p:txBody>
      </p:sp>
      <p:pic>
        <p:nvPicPr>
          <p:cNvPr id="4" name="Espaço Reservado para Conteúdo 4">
            <a:extLst>
              <a:ext uri="{FF2B5EF4-FFF2-40B4-BE49-F238E27FC236}">
                <a16:creationId xmlns:a16="http://schemas.microsoft.com/office/drawing/2014/main" id="{DBFBE1E1-9ACB-9EE6-9308-B0FA65B1E8E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348880" y="980728"/>
            <a:ext cx="12889432" cy="6336704"/>
          </a:xfrm>
        </p:spPr>
      </p:pic>
    </p:spTree>
    <p:extLst>
      <p:ext uri="{BB962C8B-B14F-4D97-AF65-F5344CB8AC3E}">
        <p14:creationId xmlns:p14="http://schemas.microsoft.com/office/powerpoint/2010/main" val="3272185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2800"/>
              <a:t>"</a:t>
            </a:r>
            <a:r>
              <a:rPr lang="pt-BR" altLang="en-US" sz="2800" i="1"/>
              <a:t>No mar, tanta tormenta e tanto dano/ Tantas vezes a morte </a:t>
            </a:r>
            <a:r>
              <a:rPr lang="pt-BR" altLang="en-US" sz="2800" i="1">
                <a:solidFill>
                  <a:srgbClr val="FF0000"/>
                </a:solidFill>
              </a:rPr>
              <a:t>apercebida</a:t>
            </a:r>
            <a:r>
              <a:rPr lang="pt-BR" altLang="en-US" sz="2800"/>
              <a:t>..." OS LUSÍADAS” (Canto I-106)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400" dirty="0">
                <a:sym typeface="+mn-ea"/>
              </a:rPr>
              <a:t>APERCEPÇÃO: conceito resgatado LEIBNIZ</a:t>
            </a:r>
          </a:p>
          <a:p>
            <a:r>
              <a:rPr lang="pt-BR" altLang="en-US" sz="2400" dirty="0">
                <a:sym typeface="+mn-ea"/>
              </a:rPr>
              <a:t>Existiria? Há até uma </a:t>
            </a:r>
            <a:r>
              <a:rPr lang="pt-BR" altLang="en-US" sz="2400" b="1" dirty="0">
                <a:sym typeface="+mn-ea"/>
              </a:rPr>
              <a:t>AGNOSIA APERCEPTIVA</a:t>
            </a:r>
            <a:endParaRPr lang="pt-BR" altLang="en-US" sz="2400" b="1" dirty="0"/>
          </a:p>
          <a:p>
            <a:r>
              <a:rPr lang="pt-BR" altLang="en-US" sz="2400" dirty="0">
                <a:sym typeface="+mn-ea"/>
              </a:rPr>
              <a:t>(Até desenha, mas não consegue dizer o que é)</a:t>
            </a:r>
          </a:p>
          <a:p>
            <a:r>
              <a:rPr lang="pt-BR" altLang="en-US" sz="2400" dirty="0">
                <a:sym typeface="+mn-ea"/>
              </a:rPr>
              <a:t>O kantiano JASPERS não apreciava WUNDT que teve Leibniz como inspiração e usava o conceito de APERCEPÇÃO. </a:t>
            </a:r>
          </a:p>
          <a:p>
            <a:r>
              <a:rPr lang="pt-BR" altLang="en-US" sz="2400" dirty="0">
                <a:sym typeface="+mn-ea"/>
              </a:rPr>
              <a:t>(Atentar para nossa submissão intelectual)</a:t>
            </a:r>
          </a:p>
          <a:p>
            <a:endParaRPr lang="pt-BR" altLang="en-US" sz="2400" dirty="0">
              <a:sym typeface="+mn-ea"/>
            </a:endParaRPr>
          </a:p>
          <a:p>
            <a:endParaRPr lang="pt-BR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3200" dirty="0"/>
              <a:t>INTELIGÊNCIA HUMANA</a:t>
            </a:r>
            <a:br>
              <a:rPr lang="pt-BR" altLang="en-US" sz="3200" dirty="0"/>
            </a:br>
            <a:r>
              <a:rPr lang="pt-BR" altLang="en-US" sz="2400" dirty="0"/>
              <a:t>(De </a:t>
            </a:r>
            <a:r>
              <a:rPr lang="pt-BR" altLang="en-US" sz="2400" i="1" dirty="0"/>
              <a:t>“</a:t>
            </a:r>
            <a:r>
              <a:rPr lang="pt-BR" altLang="en-US" sz="2400" i="1" dirty="0" err="1"/>
              <a:t>intro</a:t>
            </a:r>
            <a:r>
              <a:rPr lang="pt-BR" altLang="en-US" sz="2400" i="1" dirty="0"/>
              <a:t> </a:t>
            </a:r>
            <a:r>
              <a:rPr lang="pt-BR" altLang="en-US" sz="2400" i="1" dirty="0" err="1"/>
              <a:t>legere</a:t>
            </a:r>
            <a:r>
              <a:rPr lang="pt-BR" altLang="en-US" sz="2400" i="1" dirty="0"/>
              <a:t>”: </a:t>
            </a:r>
            <a:r>
              <a:rPr lang="pt-BR" altLang="en-US" sz="2400" dirty="0"/>
              <a:t>ler dentro das coisas)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400" dirty="0"/>
              <a:t>“Capacidade de resolver problemas novos”?</a:t>
            </a:r>
          </a:p>
          <a:p>
            <a:r>
              <a:rPr lang="pt-BR" altLang="en-US" sz="2400" dirty="0"/>
              <a:t>Então, o que diferencia a inteligência humana?</a:t>
            </a:r>
          </a:p>
          <a:p>
            <a:r>
              <a:rPr lang="pt-BR" altLang="en-US" sz="2400" dirty="0"/>
              <a:t>A capacidade de</a:t>
            </a:r>
            <a:r>
              <a:rPr lang="pt-BR" altLang="en-US" sz="2400" b="1" dirty="0"/>
              <a:t> INVENTAR </a:t>
            </a:r>
            <a:r>
              <a:rPr lang="pt-BR" altLang="en-US" sz="2400" dirty="0"/>
              <a:t>problemas novos... para nossa glória e desgraça. </a:t>
            </a:r>
          </a:p>
          <a:p>
            <a:r>
              <a:rPr lang="pt-BR" altLang="en-US" sz="2400" dirty="0"/>
              <a:t>“Se errar é humano, repetir é mais humano ainda”.</a:t>
            </a:r>
          </a:p>
          <a:p>
            <a:r>
              <a:rPr lang="pt-BR" altLang="en-US" sz="2400" dirty="0"/>
              <a:t>NOVAS E DESASTROSAS EXPRESSÕES MODERNAS</a:t>
            </a:r>
          </a:p>
          <a:p>
            <a:r>
              <a:rPr lang="pt-BR" altLang="en-US" sz="2400" dirty="0"/>
              <a:t>“FUNÇÕES EXECUTIVAS”? Meros “executores”? E a Imaginativa... Criativa...?</a:t>
            </a:r>
          </a:p>
          <a:p>
            <a:r>
              <a:rPr lang="pt-BR" altLang="en-US" sz="2400" dirty="0"/>
              <a:t>“Exorcizando” a psicopatologia e sua terminologia.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2400" dirty="0"/>
              <a:t>ESTREITAMENTO E DISSOCIAÇÃO... </a:t>
            </a:r>
            <a:br>
              <a:rPr lang="pt-BR" altLang="en-US" sz="2400" dirty="0"/>
            </a:br>
            <a:r>
              <a:rPr lang="pt-BR" altLang="en-US" sz="2400" dirty="0"/>
              <a:t>da Consciência: qual a relação entre os 2</a:t>
            </a:r>
            <a:r>
              <a:rPr lang="pt-BR" altLang="en-US" sz="2800" dirty="0"/>
              <a:t>?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400" dirty="0"/>
              <a:t>ESTREITAMENTO: redução do campo: amnésia psicogênica (não integração e/ou acesso ao registro de acontecimento traumático-P. JANET).</a:t>
            </a:r>
          </a:p>
          <a:p>
            <a:r>
              <a:rPr lang="pt-BR" altLang="en-US" sz="2400" dirty="0"/>
              <a:t>DISSOCIAÇÃO-divisão: digladiar, dilema, dicotomia </a:t>
            </a:r>
          </a:p>
          <a:p>
            <a:r>
              <a:rPr lang="pt-BR" altLang="en-US" sz="2400" dirty="0"/>
              <a:t>Os 2 Hemisférios e o EU DUAL: estados “segundos”, </a:t>
            </a:r>
            <a:r>
              <a:rPr lang="pt-BR" altLang="en-US" sz="2400" dirty="0" err="1"/>
              <a:t>hipnóides</a:t>
            </a:r>
            <a:r>
              <a:rPr lang="pt-BR" altLang="en-US" sz="2400" dirty="0"/>
              <a:t>, transe e TRANSTORNOS: </a:t>
            </a:r>
          </a:p>
          <a:p>
            <a:r>
              <a:rPr lang="pt-BR" altLang="en-US" sz="2400" dirty="0">
                <a:sym typeface="+mn-ea"/>
              </a:rPr>
              <a:t>DOIS TERMOS adequados, usados para as mesmas condições indiscriminadamente. Como encontrar um racional os reúna? FASES DE PROCESSO.</a:t>
            </a:r>
            <a:endParaRPr lang="pt-BR" alt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2400" dirty="0"/>
              <a:t>ESQUERDO ECLIPSADO...DIREITO ASSUME!  </a:t>
            </a:r>
            <a:br>
              <a:rPr lang="pt-BR" altLang="en-US" sz="2400" dirty="0"/>
            </a:br>
            <a:r>
              <a:rPr lang="pt-BR" altLang="en-US" sz="2400" dirty="0"/>
              <a:t>(“A natureza odeia o vácuo”)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altLang="en-US" sz="2800" dirty="0">
                <a:sym typeface="+mn-ea"/>
              </a:rPr>
              <a:t>H. Esquerdo se </a:t>
            </a:r>
            <a:r>
              <a:rPr lang="pt-BR" altLang="en-US" sz="2800" dirty="0" err="1">
                <a:sym typeface="+mn-ea"/>
              </a:rPr>
              <a:t>estreitando..perde</a:t>
            </a:r>
            <a:r>
              <a:rPr lang="pt-BR" altLang="en-US" sz="2800" dirty="0">
                <a:sym typeface="+mn-ea"/>
              </a:rPr>
              <a:t> controle.. HD assume: daí o </a:t>
            </a:r>
            <a:r>
              <a:rPr lang="pt-BR" altLang="en-US" sz="2800" b="1" dirty="0">
                <a:sym typeface="+mn-ea"/>
              </a:rPr>
              <a:t>“Estado segundo”</a:t>
            </a:r>
          </a:p>
          <a:p>
            <a:r>
              <a:rPr lang="pt-BR" altLang="en-US" sz="2800" b="1" dirty="0">
                <a:sym typeface="+mn-ea"/>
              </a:rPr>
              <a:t>Personalidade alternante</a:t>
            </a:r>
            <a:r>
              <a:rPr lang="pt-BR" altLang="en-US" sz="2800" dirty="0">
                <a:sym typeface="+mn-ea"/>
              </a:rPr>
              <a:t>, o melhor exemplo do Inconsciente dinâmico”</a:t>
            </a:r>
          </a:p>
          <a:p>
            <a:r>
              <a:rPr lang="pt-BR" altLang="en-US" sz="2800" dirty="0">
                <a:sym typeface="+mn-ea"/>
              </a:rPr>
              <a:t>Sob HIPNOSE há a lembrança </a:t>
            </a:r>
            <a:endParaRPr lang="pt-BR" altLang="en-US" sz="2800" dirty="0"/>
          </a:p>
          <a:p>
            <a:r>
              <a:rPr lang="pt-BR" altLang="en-US" sz="2800" dirty="0">
                <a:sym typeface="+mn-ea"/>
              </a:rPr>
              <a:t>Corte do CORPO CALOSO e os “2 cérebros”.</a:t>
            </a:r>
          </a:p>
          <a:p>
            <a:r>
              <a:rPr lang="pt-BR" altLang="en-US" sz="2800" dirty="0">
                <a:sym typeface="+mn-ea"/>
              </a:rPr>
              <a:t>2 Hemisférios ativos o que NÃO acontece em epilepsias psicomotoras.</a:t>
            </a:r>
            <a:endParaRPr lang="pt-BR" altLang="en-US" dirty="0"/>
          </a:p>
          <a:p>
            <a:endParaRPr lang="pt-BR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2800" dirty="0"/>
              <a:t>ESTREITAMENTO E DISSOCIAÇÃO</a:t>
            </a:r>
            <a:br>
              <a:rPr lang="pt-BR" altLang="en-US" sz="2800" dirty="0"/>
            </a:br>
            <a:r>
              <a:rPr lang="pt-BR" altLang="en-US" sz="2800" dirty="0"/>
              <a:t>(Compatibilizando os 2 termos)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800" dirty="0">
                <a:sym typeface="+mn-ea"/>
              </a:rPr>
              <a:t>CASO CLÍNICO: iniciando-se por Amnésia psicogênica e se agravando para ESTADO DISSOCIATIVO pleno. </a:t>
            </a:r>
          </a:p>
          <a:p>
            <a:r>
              <a:rPr lang="pt-BR" altLang="en-US" sz="2800" dirty="0">
                <a:sym typeface="+mn-ea"/>
              </a:rPr>
              <a:t>Seria uma tendência geral? (a investigar)</a:t>
            </a:r>
          </a:p>
          <a:p>
            <a:r>
              <a:rPr lang="pt-BR" altLang="en-US" sz="2800" dirty="0">
                <a:sym typeface="+mn-ea"/>
              </a:rPr>
              <a:t>Todo o PROCESSO se iniciaria por algum ESTREITAMENTO? </a:t>
            </a:r>
          </a:p>
          <a:p>
            <a:r>
              <a:rPr lang="pt-BR" altLang="en-US" sz="2800" dirty="0">
                <a:sym typeface="+mn-ea"/>
              </a:rPr>
              <a:t>Agravamento: a “primeira consciência sai de cena”: substituída pelo H. DIREITO: intuitivo, generalizante, impulsivo...</a:t>
            </a:r>
            <a:endParaRPr lang="pt-BR" altLang="en-US" sz="2400" dirty="0">
              <a:sym typeface="+mn-ea"/>
            </a:endParaRPr>
          </a:p>
          <a:p>
            <a:endParaRPr lang="pt-BR" altLang="en-US" dirty="0"/>
          </a:p>
          <a:p>
            <a:endParaRPr lang="pt-BR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2400" i="1" dirty="0"/>
              <a:t>“FALA e LINGUAGEM...”</a:t>
            </a:r>
            <a:br>
              <a:rPr lang="pt-BR" altLang="en-US" sz="2400" i="1" dirty="0"/>
            </a:br>
            <a:r>
              <a:rPr lang="pt-BR" altLang="en-US" sz="2400" dirty="0"/>
              <a:t>Paremos de cometer esse erro no Ex. Psíquico!</a:t>
            </a:r>
            <a:endParaRPr lang="pt-BR" altLang="en-US" sz="2400" i="1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400" dirty="0"/>
              <a:t>FALA (emissão sonora de vocábulos) : apenas uma das várias LINGUAGENS: corporal, libras, musical...</a:t>
            </a:r>
          </a:p>
          <a:p>
            <a:r>
              <a:rPr lang="pt-BR" altLang="en-US" sz="2400" dirty="0"/>
              <a:t>AVALIAR: volume, articulação e prosódia</a:t>
            </a:r>
          </a:p>
          <a:p>
            <a:r>
              <a:rPr lang="pt-BR" altLang="en-US" sz="2400" dirty="0"/>
              <a:t>LINGUAGEM: código de símbolos de comunicação </a:t>
            </a:r>
            <a:r>
              <a:rPr lang="pt-BR" altLang="en-US" sz="2400" dirty="0" err="1"/>
              <a:t>intra-específica</a:t>
            </a:r>
            <a:r>
              <a:rPr lang="pt-BR" altLang="en-US" sz="2400" dirty="0"/>
              <a:t>. Não somente humana.</a:t>
            </a:r>
          </a:p>
          <a:p>
            <a:r>
              <a:rPr lang="pt-BR" altLang="en-US" sz="2400" dirty="0"/>
              <a:t>O desprezo pela nossa origem animal! </a:t>
            </a:r>
          </a:p>
          <a:p>
            <a:r>
              <a:rPr lang="pt-BR" altLang="en-US" sz="2400" dirty="0"/>
              <a:t>ESCREVAMOS: PENSAMENTO e LINGUAGEM</a:t>
            </a:r>
          </a:p>
          <a:p>
            <a:r>
              <a:rPr lang="pt-BR" altLang="en-US" sz="2400" dirty="0"/>
              <a:t>Todo pensamento PROCURA por uma LINGUAGEM.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Imagem 11">
            <a:extLst>
              <a:ext uri="{FF2B5EF4-FFF2-40B4-BE49-F238E27FC236}">
                <a16:creationId xmlns:a16="http://schemas.microsoft.com/office/drawing/2014/main" id="{9CBD4920-A68B-9BF4-10B0-992268E2236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5275" t="16401" r="26375" b="3801"/>
          <a:stretch>
            <a:fillRect/>
          </a:stretch>
        </p:blipFill>
        <p:spPr>
          <a:xfrm>
            <a:off x="3003666" y="1846984"/>
            <a:ext cx="3136669" cy="4966392"/>
          </a:xfrm>
          <a:prstGeom prst="rect">
            <a:avLst/>
          </a:prstGeom>
        </p:spPr>
      </p:pic>
      <p:sp>
        <p:nvSpPr>
          <p:cNvPr id="13" name="Título 12">
            <a:extLst>
              <a:ext uri="{FF2B5EF4-FFF2-40B4-BE49-F238E27FC236}">
                <a16:creationId xmlns:a16="http://schemas.microsoft.com/office/drawing/2014/main" id="{36F0F3C1-3B6B-976D-9603-AC214B60B2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9451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00B51F3-60BC-3C06-E652-6361D50F4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-1323528"/>
            <a:ext cx="7825680" cy="4131840"/>
          </a:xfrm>
        </p:spPr>
        <p:txBody>
          <a:bodyPr/>
          <a:lstStyle/>
          <a:p>
            <a:r>
              <a:rPr lang="pt-BR" sz="2800" dirty="0"/>
              <a:t>EVIDÊNCIAS? </a:t>
            </a:r>
            <a:r>
              <a:rPr lang="pt-BR" sz="2400" dirty="0"/>
              <a:t>Raramente começamos por elas.</a:t>
            </a:r>
            <a:br>
              <a:rPr lang="pt-BR" sz="2800" dirty="0"/>
            </a:br>
            <a:r>
              <a:rPr lang="pt-BR" sz="2800" dirty="0"/>
              <a:t>Pedra Equilibrada, RGS</a:t>
            </a:r>
          </a:p>
        </p:txBody>
      </p:sp>
      <p:pic>
        <p:nvPicPr>
          <p:cNvPr id="4" name="Espaço Reservado para Conteúdo 4">
            <a:extLst>
              <a:ext uri="{FF2B5EF4-FFF2-40B4-BE49-F238E27FC236}">
                <a16:creationId xmlns:a16="http://schemas.microsoft.com/office/drawing/2014/main" id="{B46E2086-9E7A-8F86-04B3-5A719AED080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512" y="1691383"/>
            <a:ext cx="8496944" cy="4716611"/>
          </a:xfrm>
        </p:spPr>
      </p:pic>
    </p:spTree>
    <p:extLst>
      <p:ext uri="{BB962C8B-B14F-4D97-AF65-F5344CB8AC3E}">
        <p14:creationId xmlns:p14="http://schemas.microsoft.com/office/powerpoint/2010/main" val="1469339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3600">
                <a:solidFill>
                  <a:srgbClr val="FF0000"/>
                </a:solidFill>
              </a:rPr>
              <a:t>NOVOS ACHADOS EM PSICOPATOLOGIA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400" dirty="0"/>
              <a:t>NOSSOS FUNDAMENTOS NA FILOSOFIA </a:t>
            </a:r>
          </a:p>
          <a:p>
            <a:r>
              <a:rPr lang="pt-BR" sz="2000" i="1" dirty="0">
                <a:effectLst/>
              </a:rPr>
              <a:t>“…a </a:t>
            </a:r>
            <a:r>
              <a:rPr lang="pt-BR" sz="2000" b="1" i="1" dirty="0">
                <a:effectLst/>
              </a:rPr>
              <a:t>vontade </a:t>
            </a:r>
            <a:r>
              <a:rPr lang="pt-BR" sz="2000" i="1" dirty="0">
                <a:effectLst/>
              </a:rPr>
              <a:t>e o </a:t>
            </a:r>
            <a:r>
              <a:rPr lang="pt-BR" sz="2000" b="1" i="1" dirty="0">
                <a:effectLst/>
              </a:rPr>
              <a:t>desejo </a:t>
            </a:r>
            <a:r>
              <a:rPr lang="pt-BR" sz="2000" i="1" dirty="0">
                <a:effectLst/>
              </a:rPr>
              <a:t>são comumente confundidos. V</a:t>
            </a:r>
            <a:r>
              <a:rPr lang="pt-BR" sz="2000" b="1" i="1" dirty="0">
                <a:effectLst/>
              </a:rPr>
              <a:t>olição</a:t>
            </a:r>
            <a:r>
              <a:rPr lang="pt-BR" sz="2000" i="1" dirty="0">
                <a:effectLst/>
              </a:rPr>
              <a:t> não existe sem o desejo…mas também sem o seu oposto…”  </a:t>
            </a:r>
            <a:r>
              <a:rPr lang="pt-BR" sz="2000" dirty="0">
                <a:effectLst/>
              </a:rPr>
              <a:t>Leibniz, “Novos Ensaios)</a:t>
            </a:r>
            <a:endParaRPr lang="pt-BR" altLang="en-US" sz="2000" dirty="0"/>
          </a:p>
          <a:p>
            <a:r>
              <a:rPr lang="pt-BR" altLang="en-US" sz="2400" dirty="0"/>
              <a:t>Agora virou “</a:t>
            </a:r>
            <a:r>
              <a:rPr lang="pt-BR" altLang="en-US" sz="2400" dirty="0" err="1"/>
              <a:t>conação</a:t>
            </a:r>
            <a:r>
              <a:rPr lang="pt-BR" altLang="en-US" sz="2400" dirty="0"/>
              <a:t>”: de </a:t>
            </a:r>
            <a:r>
              <a:rPr lang="pt-BR" altLang="en-US" sz="2400" dirty="0">
                <a:sym typeface="+mn-ea"/>
              </a:rPr>
              <a:t>“</a:t>
            </a:r>
            <a:r>
              <a:rPr lang="pt-BR" altLang="en-US" sz="2400" dirty="0" err="1">
                <a:sym typeface="+mn-ea"/>
              </a:rPr>
              <a:t>conatus</a:t>
            </a:r>
            <a:r>
              <a:rPr lang="pt-BR" altLang="en-US" sz="2400" dirty="0">
                <a:sym typeface="+mn-ea"/>
              </a:rPr>
              <a:t>”, apenas uma </a:t>
            </a:r>
            <a:r>
              <a:rPr lang="pt-BR" altLang="en-US" sz="2400" b="1" dirty="0">
                <a:sym typeface="+mn-ea"/>
              </a:rPr>
              <a:t>força física </a:t>
            </a:r>
            <a:r>
              <a:rPr lang="pt-BR" altLang="en-US" sz="2400" dirty="0">
                <a:sym typeface="+mn-ea"/>
              </a:rPr>
              <a:t>em um sistema.</a:t>
            </a:r>
          </a:p>
          <a:p>
            <a:r>
              <a:rPr lang="pt-BR" altLang="en-US" sz="2400" dirty="0">
                <a:sym typeface="+mn-ea"/>
              </a:rPr>
              <a:t>Adeus discussões: “livre arbítrio” e dramas humanos! São objetos da Psiquiatria?</a:t>
            </a:r>
          </a:p>
          <a:p>
            <a:r>
              <a:rPr lang="pt-BR" altLang="en-US" sz="2400" dirty="0">
                <a:sym typeface="+mn-ea"/>
              </a:rPr>
              <a:t>Psicologia: “A Rainha das Ciências” (Nietzsche)</a:t>
            </a:r>
          </a:p>
          <a:p>
            <a:r>
              <a:rPr lang="pt-BR" altLang="en-US" sz="2400" dirty="0">
                <a:sym typeface="+mn-ea"/>
              </a:rPr>
              <a:t>“WILL”: tempo verbal, vontade, até nome próprio!</a:t>
            </a:r>
            <a:endParaRPr lang="pt-BR" altLang="en-US" dirty="0"/>
          </a:p>
          <a:p>
            <a:pPr marL="0" indent="0">
              <a:buNone/>
            </a:pPr>
            <a:endParaRPr lang="pt-BR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21086F6-EFA3-0B7E-48F6-DE79DDC5C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/>
              <a:t>“ARCO DA VONTADE” OU VOLITIVO</a:t>
            </a:r>
            <a:br>
              <a:rPr lang="pt-BR" sz="3200" dirty="0"/>
            </a:br>
            <a:r>
              <a:rPr lang="pt-BR" sz="2800" b="0" dirty="0"/>
              <a:t>(O poder que tem uma imagem...)</a:t>
            </a:r>
          </a:p>
        </p:txBody>
      </p:sp>
      <p:pic>
        <p:nvPicPr>
          <p:cNvPr id="5" name="Espaço Reservado para Conteúdo 4">
            <a:extLst>
              <a:ext uri="{FF2B5EF4-FFF2-40B4-BE49-F238E27FC236}">
                <a16:creationId xmlns:a16="http://schemas.microsoft.com/office/drawing/2014/main" id="{A8D1896A-471E-DB66-8AFD-307BF0DCC52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2204864"/>
            <a:ext cx="8096672" cy="2160240"/>
          </a:xfrm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BEB17FD6-5438-9278-8D4C-E9BE5AD51D28}"/>
              </a:ext>
            </a:extLst>
          </p:cNvPr>
          <p:cNvSpPr txBox="1"/>
          <p:nvPr/>
        </p:nvSpPr>
        <p:spPr>
          <a:xfrm>
            <a:off x="1066800" y="5301208"/>
            <a:ext cx="80772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1800" b="0" dirty="0"/>
              <a:t>Muitas</a:t>
            </a:r>
            <a:r>
              <a:rPr lang="pt-BR" dirty="0"/>
              <a:t> possibilidades na tomada de decisão: avanço ou paralisia do processo! </a:t>
            </a:r>
          </a:p>
          <a:p>
            <a:r>
              <a:rPr lang="pt-BR" dirty="0"/>
              <a:t>JULGAMENTO (fase 2): no sentido MORAL (é correto?) ou UTILITÁRIO (Vale a pena?). Só a FILOSOFIA promove essas discussões.</a:t>
            </a:r>
          </a:p>
        </p:txBody>
      </p:sp>
    </p:spTree>
    <p:extLst>
      <p:ext uri="{BB962C8B-B14F-4D97-AF65-F5344CB8AC3E}">
        <p14:creationId xmlns:p14="http://schemas.microsoft.com/office/powerpoint/2010/main" val="3771644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21223FA-0F0A-2CD3-EEDE-1A885F91A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/>
              <a:t>VONTADE REDUZIDA AO DESEJAR?! </a:t>
            </a:r>
            <a:br>
              <a:rPr lang="pt-BR" sz="2800" dirty="0"/>
            </a:br>
            <a:r>
              <a:rPr lang="pt-BR" sz="2400" b="0" dirty="0"/>
              <a:t>(Desastres teóricos...e na própria vida)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1DC0C9B-42E1-ED8E-4314-919E2D28B1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400" b="1" dirty="0"/>
              <a:t>“Força de Vontade”: </a:t>
            </a:r>
            <a:r>
              <a:rPr lang="pt-BR" sz="2400" dirty="0"/>
              <a:t>quando alguém vence seus próprios impulsos, hábitos, vícios, inércia...</a:t>
            </a:r>
          </a:p>
          <a:p>
            <a:r>
              <a:rPr lang="pt-BR" sz="2400" b="1" dirty="0"/>
              <a:t>“Força do Desejo</a:t>
            </a:r>
            <a:r>
              <a:rPr lang="pt-BR" sz="2400" dirty="0"/>
              <a:t>”: consequências funestas. Mentes atiradas à força dos elementos...como a “Biruta do Vento”.</a:t>
            </a:r>
          </a:p>
          <a:p>
            <a:r>
              <a:rPr lang="pt-BR" sz="2400" dirty="0"/>
              <a:t>FILOSOFIA X “FILOSOFÊS”</a:t>
            </a:r>
          </a:p>
          <a:p>
            <a:r>
              <a:rPr lang="pt-BR" sz="2400" dirty="0"/>
              <a:t>PSIQUIATRIA “MODERNA” agiu como a ama desastrada: jogou fora o bebê junto com a água usada da bacia! </a:t>
            </a:r>
          </a:p>
          <a:p>
            <a:r>
              <a:rPr lang="pt-BR" altLang="en-US" sz="2400" dirty="0">
                <a:sym typeface="+mn-ea"/>
              </a:rPr>
              <a:t>(Atentar para nossa submissão intelectual)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340238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2800" dirty="0"/>
              <a:t>ALUCINAÇÕES: UM FALSO PARADOXO!</a:t>
            </a:r>
            <a:br>
              <a:rPr lang="pt-BR" altLang="en-US" sz="2800" dirty="0"/>
            </a:br>
            <a:r>
              <a:rPr lang="pt-BR" altLang="en-US" sz="2800" b="0" dirty="0"/>
              <a:t>(Que nos paralisa há mais de um século)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altLang="en-US" sz="2000" dirty="0"/>
              <a:t>    Aberração da </a:t>
            </a:r>
            <a:r>
              <a:rPr lang="pt-BR" altLang="en-US" sz="2000" b="1" dirty="0"/>
              <a:t>“Percepção sem Objeto” </a:t>
            </a:r>
            <a:r>
              <a:rPr lang="pt-BR" altLang="en-US" sz="2000" dirty="0"/>
              <a:t>como usamos dizer!</a:t>
            </a:r>
          </a:p>
          <a:p>
            <a:r>
              <a:rPr lang="pt-BR" altLang="en-US" dirty="0"/>
              <a:t> </a:t>
            </a:r>
            <a:r>
              <a:rPr lang="pt-BR" altLang="en-US" sz="2400" i="1" dirty="0"/>
              <a:t>“...o </a:t>
            </a:r>
            <a:r>
              <a:rPr lang="pt-BR" altLang="en-US" sz="2400" b="1" i="1" dirty="0"/>
              <a:t>paradoxo </a:t>
            </a:r>
            <a:r>
              <a:rPr lang="pt-BR" altLang="en-US" sz="2400" i="1" dirty="0"/>
              <a:t>das alucinações: uma ‘verdadeira percepção’ de uma falsa realidade...é um </a:t>
            </a:r>
            <a:r>
              <a:rPr lang="pt-BR" altLang="en-US" sz="2400" b="1" i="1" dirty="0"/>
              <a:t>escândalo lógico.”</a:t>
            </a:r>
            <a:r>
              <a:rPr lang="pt-BR" altLang="en-US" sz="2400" b="1" dirty="0"/>
              <a:t> (</a:t>
            </a:r>
            <a:r>
              <a:rPr lang="pt-BR" altLang="en-US" sz="2400" b="1" dirty="0" err="1"/>
              <a:t>Ey</a:t>
            </a:r>
            <a:r>
              <a:rPr lang="pt-BR" altLang="en-US" sz="2400" b="1" dirty="0"/>
              <a:t>, 1973)</a:t>
            </a:r>
          </a:p>
          <a:p>
            <a:r>
              <a:rPr lang="pt-BR" altLang="en-US" sz="2400" i="1" dirty="0"/>
              <a:t>“Se toda percepção...inclui um objeto estimulante e um sujeito receptor, </a:t>
            </a:r>
            <a:r>
              <a:rPr lang="pt-BR" altLang="en-US" sz="2400" b="1" i="1" dirty="0"/>
              <a:t>como falar em percepção sem objeto? Desafio conceitual </a:t>
            </a:r>
            <a:r>
              <a:rPr lang="pt-BR" altLang="en-US" sz="2400" i="1" dirty="0"/>
              <a:t>que a patologia mental coloca à psicologia” </a:t>
            </a:r>
            <a:r>
              <a:rPr lang="pt-BR" altLang="en-US" sz="2400" dirty="0"/>
              <a:t>(</a:t>
            </a:r>
            <a:r>
              <a:rPr lang="pt-BR" altLang="en-US" sz="2400" dirty="0" err="1"/>
              <a:t>Dalgalarrondo</a:t>
            </a:r>
            <a:r>
              <a:rPr lang="pt-BR" altLang="en-US" sz="2400" dirty="0"/>
              <a:t>, 2002)</a:t>
            </a:r>
          </a:p>
          <a:p>
            <a:r>
              <a:rPr lang="pt-BR" altLang="en-US" sz="2400" dirty="0"/>
              <a:t>PARADOXOS! Todos falsos, por definição.</a:t>
            </a:r>
          </a:p>
          <a:p>
            <a:endParaRPr lang="pt-BR" alt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en-US" sz="3600" dirty="0"/>
              <a:t>A SOLUÇÃO DO “PARADOXO”</a:t>
            </a:r>
            <a:br>
              <a:rPr lang="pt-BR" altLang="en-US" sz="2800" dirty="0"/>
            </a:br>
            <a:r>
              <a:rPr lang="pt-BR" altLang="en-US" sz="2400" dirty="0"/>
              <a:t>(Apenas u</a:t>
            </a:r>
            <a:r>
              <a:rPr lang="pt-BR" altLang="en-US" sz="2400" dirty="0">
                <a:sym typeface="+mn-ea"/>
              </a:rPr>
              <a:t>ma ARMADILHA da língua alemã) </a:t>
            </a:r>
            <a:br>
              <a:rPr lang="pt-BR" altLang="en-US" sz="2800" dirty="0">
                <a:sym typeface="+mn-ea"/>
              </a:rPr>
            </a:br>
            <a:endParaRPr lang="pt-BR" altLang="en-US" sz="2800" b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6800" y="1484784"/>
            <a:ext cx="7543800" cy="4611216"/>
          </a:xfrm>
        </p:spPr>
        <p:txBody>
          <a:bodyPr/>
          <a:lstStyle/>
          <a:p>
            <a:pPr marL="0" indent="0">
              <a:buNone/>
            </a:pPr>
            <a:r>
              <a:rPr lang="pt-BR" altLang="en-US" sz="2400" b="1" dirty="0">
                <a:sym typeface="+mn-ea"/>
              </a:rPr>
              <a:t>Perceber</a:t>
            </a:r>
            <a:r>
              <a:rPr lang="pt-BR" altLang="en-US" sz="2400" dirty="0">
                <a:sym typeface="+mn-ea"/>
              </a:rPr>
              <a:t> em alemão: </a:t>
            </a:r>
            <a:r>
              <a:rPr lang="pt-BR" altLang="en-US" sz="2400" i="1" dirty="0">
                <a:solidFill>
                  <a:srgbClr val="FF0000"/>
                </a:solidFill>
                <a:sym typeface="+mn-ea"/>
              </a:rPr>
              <a:t>“</a:t>
            </a:r>
            <a:r>
              <a:rPr lang="pt-BR" altLang="en-US" sz="2400" i="1" dirty="0" err="1">
                <a:solidFill>
                  <a:srgbClr val="FF0000"/>
                </a:solidFill>
                <a:sym typeface="+mn-ea"/>
              </a:rPr>
              <a:t>Wahrnehmen</a:t>
            </a:r>
            <a:r>
              <a:rPr lang="pt-BR" altLang="en-US" sz="2400" i="1" dirty="0">
                <a:solidFill>
                  <a:srgbClr val="FF0000"/>
                </a:solidFill>
                <a:sym typeface="+mn-ea"/>
              </a:rPr>
              <a:t>”-</a:t>
            </a:r>
            <a:r>
              <a:rPr lang="pt-BR" altLang="en-US" sz="2400" dirty="0">
                <a:sym typeface="+mn-ea"/>
              </a:rPr>
              <a:t> onde </a:t>
            </a:r>
            <a:r>
              <a:rPr lang="pt-BR" altLang="en-US" sz="2400" i="1" dirty="0" err="1">
                <a:sym typeface="+mn-ea"/>
              </a:rPr>
              <a:t>Wahr</a:t>
            </a:r>
            <a:r>
              <a:rPr lang="pt-BR" altLang="en-US" sz="2400" i="1" dirty="0">
                <a:sym typeface="+mn-ea"/>
              </a:rPr>
              <a:t> </a:t>
            </a:r>
            <a:r>
              <a:rPr lang="pt-BR" altLang="en-US" sz="2400" dirty="0">
                <a:sym typeface="+mn-ea"/>
              </a:rPr>
              <a:t>= </a:t>
            </a:r>
            <a:r>
              <a:rPr lang="pt-BR" altLang="en-US" sz="2400" dirty="0" err="1">
                <a:sym typeface="+mn-ea"/>
              </a:rPr>
              <a:t>verdade+</a:t>
            </a:r>
            <a:r>
              <a:rPr lang="pt-BR" altLang="en-US" sz="2400" i="1" dirty="0" err="1">
                <a:sym typeface="+mn-ea"/>
              </a:rPr>
              <a:t>nehmen</a:t>
            </a:r>
            <a:r>
              <a:rPr lang="pt-BR" altLang="en-US" sz="2400" i="1" dirty="0">
                <a:sym typeface="+mn-ea"/>
              </a:rPr>
              <a:t> = </a:t>
            </a:r>
            <a:r>
              <a:rPr lang="pt-BR" altLang="en-US" sz="2400" dirty="0">
                <a:sym typeface="+mn-ea"/>
              </a:rPr>
              <a:t>tomar por. LOGO: o que é tomado por verdade torna-se percepção. Tão alemão!</a:t>
            </a:r>
          </a:p>
          <a:p>
            <a:pPr marL="0" indent="0">
              <a:buNone/>
            </a:pPr>
            <a:r>
              <a:rPr lang="pt-BR" altLang="en-US" sz="2400" dirty="0">
                <a:sym typeface="+mn-ea"/>
              </a:rPr>
              <a:t>(</a:t>
            </a:r>
            <a:r>
              <a:rPr lang="pt-BR" altLang="en-US" sz="2400" b="1" dirty="0" err="1">
                <a:sym typeface="+mn-ea"/>
              </a:rPr>
              <a:t>Wahrnehmug</a:t>
            </a:r>
            <a:r>
              <a:rPr lang="pt-BR" altLang="en-US" sz="2400" dirty="0">
                <a:sym typeface="+mn-ea"/>
              </a:rPr>
              <a:t>= Percepção)</a:t>
            </a:r>
          </a:p>
          <a:p>
            <a:pPr marL="0" indent="0">
              <a:buNone/>
            </a:pPr>
            <a:endParaRPr lang="pt-BR" altLang="en-US" sz="2400" dirty="0">
              <a:sym typeface="+mn-ea"/>
            </a:endParaRPr>
          </a:p>
          <a:p>
            <a:pPr marL="0" indent="0">
              <a:buNone/>
            </a:pPr>
            <a:r>
              <a:rPr lang="pt-BR" altLang="en-US" sz="2400" dirty="0">
                <a:sym typeface="+mn-ea"/>
              </a:rPr>
              <a:t>Já no Latim,</a:t>
            </a:r>
            <a:r>
              <a:rPr lang="pt-BR" altLang="en-US" sz="2400" i="1" dirty="0">
                <a:solidFill>
                  <a:srgbClr val="FF0000"/>
                </a:solidFill>
                <a:sym typeface="+mn-ea"/>
              </a:rPr>
              <a:t>“</a:t>
            </a:r>
            <a:r>
              <a:rPr lang="pt-BR" altLang="en-US" sz="2400" i="1" dirty="0" err="1">
                <a:solidFill>
                  <a:srgbClr val="FF0000"/>
                </a:solidFill>
                <a:sym typeface="+mn-ea"/>
              </a:rPr>
              <a:t>Percipere</a:t>
            </a:r>
            <a:r>
              <a:rPr lang="pt-BR" altLang="en-US" sz="2400" i="1" dirty="0">
                <a:solidFill>
                  <a:srgbClr val="FF0000"/>
                </a:solidFill>
                <a:sym typeface="+mn-ea"/>
              </a:rPr>
              <a:t>”</a:t>
            </a:r>
            <a:r>
              <a:rPr lang="pt-BR" altLang="en-US" sz="2400" dirty="0">
                <a:sym typeface="+mn-ea"/>
              </a:rPr>
              <a:t>: tomar POSSE de algo pré-existente no meio (através dos órgãos dos sentidos) formando REPRESENTAÇÕES (passam a nos pertencer; sempre combinadas com IMAGINAÇÃO)</a:t>
            </a:r>
          </a:p>
          <a:p>
            <a:pPr marL="0" indent="0">
              <a:buNone/>
            </a:pPr>
            <a:endParaRPr lang="pt-BR" altLang="en-US" sz="2400" b="1" dirty="0">
              <a:sym typeface="+mn-ea"/>
            </a:endParaRPr>
          </a:p>
          <a:p>
            <a:pPr marL="0" indent="0">
              <a:buNone/>
            </a:pPr>
            <a:r>
              <a:rPr lang="pt-BR" altLang="en-US" sz="2400" dirty="0">
                <a:sym typeface="+mn-ea"/>
              </a:rPr>
              <a:t>(Atentar para nossa submissão intelectual)</a:t>
            </a:r>
          </a:p>
          <a:p>
            <a:pPr marL="0" indent="0">
              <a:buNone/>
            </a:pPr>
            <a:endParaRPr lang="pt-BR" alt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-891480"/>
            <a:ext cx="7543800" cy="2664296"/>
          </a:xfrm>
        </p:spPr>
        <p:txBody>
          <a:bodyPr/>
          <a:lstStyle/>
          <a:p>
            <a:r>
              <a:rPr lang="pt-BR" altLang="en-US" sz="3200" dirty="0"/>
              <a:t>O QUE SERIA UMA ALUCINAÇÃO? </a:t>
            </a:r>
            <a:br>
              <a:rPr lang="pt-BR" altLang="en-US" sz="3200" dirty="0"/>
            </a:br>
            <a:endParaRPr lang="pt-BR" altLang="en-US" sz="2400" b="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66800" y="1124744"/>
            <a:ext cx="7543800" cy="4971256"/>
          </a:xfrm>
        </p:spPr>
        <p:txBody>
          <a:bodyPr/>
          <a:lstStyle/>
          <a:p>
            <a:pPr marL="0" indent="0">
              <a:buNone/>
            </a:pPr>
            <a:r>
              <a:rPr lang="pt-BR" altLang="en-US" sz="2400" dirty="0">
                <a:sym typeface="+mn-ea"/>
              </a:rPr>
              <a:t>As IMAGENS mentais SÓ podem ter 2 origens: 1-EXTERNA (percepções); 2-INTERNA (representações)</a:t>
            </a:r>
          </a:p>
          <a:p>
            <a:pPr marL="0" indent="0">
              <a:buNone/>
            </a:pPr>
            <a:endParaRPr lang="pt-BR" altLang="en-US" sz="2400" dirty="0">
              <a:sym typeface="+mn-ea"/>
            </a:endParaRPr>
          </a:p>
          <a:p>
            <a:pPr marL="0" indent="0">
              <a:buNone/>
            </a:pPr>
            <a:r>
              <a:rPr lang="pt-BR" altLang="en-US" sz="2400" b="1" dirty="0">
                <a:sym typeface="+mn-ea"/>
              </a:rPr>
              <a:t>1-PERCEPÇÃO </a:t>
            </a:r>
            <a:r>
              <a:rPr lang="pt-BR" altLang="en-US" sz="2400" dirty="0">
                <a:sym typeface="+mn-ea"/>
              </a:rPr>
              <a:t>(a partir do objeto) cursa com: nitidez, corporeidade, extrojeção, são não influenciáveis e têm poder de convencimento.</a:t>
            </a:r>
          </a:p>
          <a:p>
            <a:pPr marL="0" indent="0">
              <a:buNone/>
            </a:pPr>
            <a:r>
              <a:rPr lang="pt-BR" altLang="en-US" sz="2400" b="1" dirty="0">
                <a:sym typeface="+mn-ea"/>
              </a:rPr>
              <a:t>2-REPRESENTAÇÕES </a:t>
            </a:r>
            <a:r>
              <a:rPr lang="pt-BR" altLang="en-US" sz="2400" dirty="0">
                <a:sym typeface="+mn-ea"/>
              </a:rPr>
              <a:t>(as habituais): nenhuma delas</a:t>
            </a:r>
          </a:p>
          <a:p>
            <a:pPr marL="0" indent="0">
              <a:buNone/>
            </a:pPr>
            <a:r>
              <a:rPr lang="pt-BR" altLang="en-US" sz="2400" b="1" dirty="0">
                <a:sym typeface="+mn-ea"/>
              </a:rPr>
              <a:t>LOGO: </a:t>
            </a:r>
            <a:r>
              <a:rPr lang="pt-BR" altLang="en-US" sz="2400" dirty="0">
                <a:sym typeface="+mn-ea"/>
              </a:rPr>
              <a:t>Se uma FALSA PERCEPÇÃO (sem objeto) tem todas aquelas características&gt;&gt; </a:t>
            </a:r>
            <a:r>
              <a:rPr lang="pt-BR" altLang="en-US" sz="2400" b="1" dirty="0">
                <a:sym typeface="+mn-ea"/>
              </a:rPr>
              <a:t>ALUCINAÇÃO</a:t>
            </a:r>
            <a:endParaRPr lang="pt-BR" altLang="en-US" sz="2400" dirty="0">
              <a:sym typeface="+mn-ea"/>
            </a:endParaRPr>
          </a:p>
          <a:p>
            <a:pPr marL="0" indent="0">
              <a:buNone/>
            </a:pPr>
            <a:r>
              <a:rPr lang="pt-BR" altLang="en-US" sz="2400" dirty="0"/>
              <a:t>A </a:t>
            </a:r>
            <a:r>
              <a:rPr lang="pt-BR" altLang="en-US" sz="2400" b="1" dirty="0"/>
              <a:t>ALUCINAÇÃO</a:t>
            </a:r>
            <a:r>
              <a:rPr lang="pt-BR" altLang="en-US" sz="2400" dirty="0"/>
              <a:t> é “apenas” uma </a:t>
            </a:r>
            <a:r>
              <a:rPr lang="pt-BR" altLang="en-US" sz="2400" b="1" dirty="0"/>
              <a:t>REPRESENTAÇÃO</a:t>
            </a:r>
            <a:r>
              <a:rPr lang="pt-BR" altLang="en-US" sz="2400" dirty="0"/>
              <a:t> com todas as características das PERCEPÇÕES.</a:t>
            </a:r>
          </a:p>
          <a:p>
            <a:pPr marL="0" indent="0">
              <a:buNone/>
            </a:pPr>
            <a:r>
              <a:rPr lang="pt-BR" altLang="en-US" sz="2400" dirty="0">
                <a:sym typeface="+mn-ea"/>
              </a:rPr>
              <a:t>(Atentar para nossa submissão intelectual)</a:t>
            </a:r>
          </a:p>
          <a:p>
            <a:pPr marL="0" indent="0">
              <a:buNone/>
            </a:pPr>
            <a:endParaRPr lang="pt-BR" altLang="en-US" sz="24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66800" y="304800"/>
            <a:ext cx="7543800" cy="1431925"/>
          </a:xfrm>
        </p:spPr>
        <p:txBody>
          <a:bodyPr/>
          <a:lstStyle/>
          <a:p>
            <a:r>
              <a:rPr lang="pt-BR" altLang="en-US" sz="3600" dirty="0"/>
              <a:t>APERCEPÇÃO DELIRANTE!</a:t>
            </a:r>
            <a:br>
              <a:rPr lang="pt-BR" altLang="en-US" sz="3600" dirty="0"/>
            </a:br>
            <a:r>
              <a:rPr lang="pt-BR" altLang="en-US" sz="2800" b="0" dirty="0"/>
              <a:t>(Paremos de chamar “percepção delirante”)</a:t>
            </a:r>
            <a:br>
              <a:rPr lang="pt-BR" altLang="en-US" sz="3600" dirty="0"/>
            </a:br>
            <a:r>
              <a:rPr lang="pt-BR" altLang="en-US" sz="2400" dirty="0"/>
              <a:t> 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altLang="en-US" sz="2400" dirty="0"/>
              <a:t>Nosso constrangimento ao DEFINIR: “Olhem...Não há nenhum problema com a PERCEPÇÃO...”</a:t>
            </a:r>
          </a:p>
          <a:p>
            <a:r>
              <a:rPr lang="pt-BR" altLang="en-US" sz="2400" dirty="0">
                <a:sym typeface="+mn-ea"/>
              </a:rPr>
              <a:t>Os 3 momentos do ATO PERCEPTIVO</a:t>
            </a:r>
            <a:r>
              <a:rPr lang="pt-BR" altLang="en-US" sz="2400" dirty="0"/>
              <a:t>. </a:t>
            </a:r>
          </a:p>
          <a:p>
            <a:r>
              <a:rPr lang="pt-BR" altLang="en-US" sz="2400" b="1" dirty="0"/>
              <a:t>SENSAÇÃO</a:t>
            </a:r>
            <a:r>
              <a:rPr lang="pt-BR" altLang="en-US" sz="2400" dirty="0"/>
              <a:t>-reações físico-químicas.</a:t>
            </a:r>
          </a:p>
          <a:p>
            <a:r>
              <a:rPr lang="pt-BR" altLang="en-US" sz="2400" b="1" dirty="0"/>
              <a:t>PERCEPÇÃO-i</a:t>
            </a:r>
            <a:r>
              <a:rPr lang="pt-BR" altLang="en-US" sz="2400" dirty="0"/>
              <a:t>ntegração cortical de FORMAS</a:t>
            </a:r>
          </a:p>
          <a:p>
            <a:r>
              <a:rPr lang="pt-BR" altLang="en-US" sz="2400" b="1" dirty="0"/>
              <a:t>APERCEPÇÃO</a:t>
            </a:r>
            <a:r>
              <a:rPr lang="pt-BR" altLang="en-US" sz="2400" dirty="0"/>
              <a:t>-integração do percebido no ambiente, gerando compreensão do que se passa.</a:t>
            </a:r>
          </a:p>
          <a:p>
            <a:r>
              <a:rPr lang="pt-BR" altLang="en-US" sz="2400" dirty="0"/>
              <a:t>É nessa última o problema e por REVELAÇÃO SÚBITA (nunca por raciocínios)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Tremido">
  <a:themeElements>
    <a:clrScheme name="Tremido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Tremido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remido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mido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mido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mido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mido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mido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remido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mido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remido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Tremido</Template>
  <TotalTime>211</TotalTime>
  <Words>1082</Words>
  <Application>Microsoft Office PowerPoint</Application>
  <PresentationFormat>Apresentação na tela (4:3)</PresentationFormat>
  <Paragraphs>82</Paragraphs>
  <Slides>16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16</vt:i4>
      </vt:variant>
    </vt:vector>
  </HeadingPairs>
  <TitlesOfParts>
    <vt:vector size="21" baseType="lpstr">
      <vt:lpstr>Arial</vt:lpstr>
      <vt:lpstr>Calibri</vt:lpstr>
      <vt:lpstr>Tahoma</vt:lpstr>
      <vt:lpstr>Wingdings</vt:lpstr>
      <vt:lpstr>Tremido</vt:lpstr>
      <vt:lpstr>“A mente é outra coisa que o cérebro ou qualquer parte mais sutil da sua substância” . O que é a Ideia GW LEIBNIZ</vt:lpstr>
      <vt:lpstr>EVIDÊNCIAS? Raramente começamos por elas. Pedra Equilibrada, RGS</vt:lpstr>
      <vt:lpstr>NOVOS ACHADOS EM PSICOPATOLOGIA</vt:lpstr>
      <vt:lpstr>“ARCO DA VONTADE” OU VOLITIVO (O poder que tem uma imagem...)</vt:lpstr>
      <vt:lpstr>VONTADE REDUZIDA AO DESEJAR?!  (Desastres teóricos...e na própria vida)</vt:lpstr>
      <vt:lpstr>ALUCINAÇÕES: UM FALSO PARADOXO! (Que nos paralisa há mais de um século)</vt:lpstr>
      <vt:lpstr>A SOLUÇÃO DO “PARADOXO” (Apenas uma ARMADILHA da língua alemã)  </vt:lpstr>
      <vt:lpstr>O QUE SERIA UMA ALUCINAÇÃO?  </vt:lpstr>
      <vt:lpstr>APERCEPÇÃO DELIRANTE! (Paremos de chamar “percepção delirante”)  </vt:lpstr>
      <vt:lpstr>"No mar, tanta tormenta e tanto dano/ Tantas vezes a morte apercebida..." OS LUSÍADAS” (Canto I-106) </vt:lpstr>
      <vt:lpstr>INTELIGÊNCIA HUMANA (De “intro legere”: ler dentro das coisas)</vt:lpstr>
      <vt:lpstr>ESTREITAMENTO E DISSOCIAÇÃO...  da Consciência: qual a relação entre os 2?</vt:lpstr>
      <vt:lpstr>ESQUERDO ECLIPSADO...DIREITO ASSUME!   (“A natureza odeia o vácuo”)</vt:lpstr>
      <vt:lpstr>ESTREITAMENTO E DISSOCIAÇÃO (Compatibilizando os 2 termos)</vt:lpstr>
      <vt:lpstr>“FALA e LINGUAGEM...” Paremos de cometer esse erro no Ex. Psíquico!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 Senso-percepções, as Representações e seus Transtornos</dc:title>
  <dc:creator>Micro</dc:creator>
  <cp:lastModifiedBy>User</cp:lastModifiedBy>
  <cp:revision>196</cp:revision>
  <dcterms:created xsi:type="dcterms:W3CDTF">2006-03-19T16:12:00Z</dcterms:created>
  <dcterms:modified xsi:type="dcterms:W3CDTF">2025-10-15T16:32:25Z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1046-11.2.0.9396</vt:lpwstr>
  </property>
</Properties>
</file>